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2"/>
  </p:notesMasterIdLst>
  <p:sldIdLst>
    <p:sldId id="256" r:id="rId2"/>
    <p:sldId id="273" r:id="rId3"/>
    <p:sldId id="257" r:id="rId4"/>
    <p:sldId id="272" r:id="rId5"/>
    <p:sldId id="258" r:id="rId6"/>
    <p:sldId id="259" r:id="rId7"/>
    <p:sldId id="260" r:id="rId8"/>
    <p:sldId id="268" r:id="rId9"/>
    <p:sldId id="274" r:id="rId10"/>
    <p:sldId id="266" r:id="rId11"/>
    <p:sldId id="267" r:id="rId12"/>
    <p:sldId id="261" r:id="rId13"/>
    <p:sldId id="262" r:id="rId14"/>
    <p:sldId id="269" r:id="rId15"/>
    <p:sldId id="270" r:id="rId16"/>
    <p:sldId id="263" r:id="rId17"/>
    <p:sldId id="275" r:id="rId18"/>
    <p:sldId id="271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380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9C0F2-2909-0C48-BC84-A2611E925027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51AA7-8097-7E43-866C-0B99C8B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8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much does the oil exports add to the Saudi economy?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to recover in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1AA7-8097-7E43-866C-0B99C8B8A3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2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3/6/22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4989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e.gov/u-s-relations-with-saudi-arabia/" TargetMode="External"/><Relationship Id="rId2" Type="http://schemas.openxmlformats.org/officeDocument/2006/relationships/hyperlink" Target="https://www.opec.org/opec_web/en/about_us/169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atista.com/statistics/1026237/saudi-arabia-vat-revenue/" TargetMode="External"/><Relationship Id="rId4" Type="http://schemas.openxmlformats.org/officeDocument/2006/relationships/hyperlink" Target="https://www.macrotrends.net/2516/wti-crude-oil-prices-10-year-daily-char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ifpnews.com/views/sliding-crude-prices-expense-alternative-energies/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thatswhatsheread.net/2012/10/2012-ytd-reading-stats/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outdoor, harbor, several&#10;&#10;Description automatically generated">
            <a:extLst>
              <a:ext uri="{FF2B5EF4-FFF2-40B4-BE49-F238E27FC236}">
                <a16:creationId xmlns:a16="http://schemas.microsoft.com/office/drawing/2014/main" id="{1B0A3A32-A13D-3C40-BB1E-BE325EA03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41" r="7107" b="369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1E35A-04F0-1046-983E-7E3BBEAFA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5200" dirty="0"/>
              <a:t>trading Volume of Saudi Arabia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6FF2D-9A0B-8044-AAE8-6FEAD8A4D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908302"/>
            <a:ext cx="9052560" cy="663948"/>
          </a:xfrm>
        </p:spPr>
        <p:txBody>
          <a:bodyPr>
            <a:noAutofit/>
          </a:bodyPr>
          <a:lstStyle/>
          <a:p>
            <a:r>
              <a:rPr lang="en-US" sz="1400" dirty="0"/>
              <a:t>Ahmad Abusabaeen </a:t>
            </a:r>
          </a:p>
          <a:p>
            <a:r>
              <a:rPr lang="en-US" sz="1400" dirty="0"/>
              <a:t>3/5/2021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7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21E-1929-6949-9F27-C9BD9E43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FF6A-C5DA-BA4F-8067-71BCCA23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18352" cy="4050792"/>
          </a:xfrm>
        </p:spPr>
        <p:txBody>
          <a:bodyPr>
            <a:normAutofit/>
          </a:bodyPr>
          <a:lstStyle/>
          <a:p>
            <a:r>
              <a:rPr lang="en-US" dirty="0"/>
              <a:t>Oil not involved at all</a:t>
            </a:r>
          </a:p>
          <a:p>
            <a:r>
              <a:rPr lang="en-US" dirty="0"/>
              <a:t>2011 – 2021 Total = SAR 2292 B</a:t>
            </a:r>
          </a:p>
          <a:p>
            <a:r>
              <a:rPr lang="en-US" dirty="0"/>
              <a:t>2016 =  SAR 178 B (Lowest)</a:t>
            </a:r>
          </a:p>
          <a:p>
            <a:r>
              <a:rPr lang="en-US" dirty="0"/>
              <a:t>2019 = SAR 229 B </a:t>
            </a:r>
          </a:p>
          <a:p>
            <a:r>
              <a:rPr lang="en-US" dirty="0"/>
              <a:t>2020 = SAR 204 B </a:t>
            </a:r>
          </a:p>
          <a:p>
            <a:r>
              <a:rPr lang="en-US" dirty="0"/>
              <a:t>2021 = SAR 275 B (Highest)</a:t>
            </a:r>
          </a:p>
          <a:p>
            <a:r>
              <a:rPr lang="en-US" dirty="0"/>
              <a:t>%36 of total exports in 2021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BBFCC-F5C9-CE42-8222-6BD01631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28516"/>
            <a:ext cx="5969000" cy="42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2B6068-F56C-604C-8384-F2CD9C6C7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775" y="1514779"/>
            <a:ext cx="4778254" cy="419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26E05-1450-CB48-9D5A-4865DA3E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BC06-9E1E-BF42-BB4D-4A9E52F5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non-oil exports increasing? </a:t>
            </a:r>
          </a:p>
          <a:p>
            <a:r>
              <a:rPr lang="en-US" dirty="0"/>
              <a:t>Not crude oil, but some are affiliated to oil </a:t>
            </a:r>
          </a:p>
          <a:p>
            <a:r>
              <a:rPr lang="en-US" dirty="0"/>
              <a:t>Mean=  SAR 201,706 m</a:t>
            </a:r>
          </a:p>
          <a:p>
            <a:r>
              <a:rPr lang="en-US" dirty="0"/>
              <a:t>2018 = SAR 235,458 m</a:t>
            </a:r>
          </a:p>
          <a:p>
            <a:r>
              <a:rPr lang="en-US" dirty="0"/>
              <a:t>Since 2018:</a:t>
            </a:r>
          </a:p>
          <a:p>
            <a:r>
              <a:rPr lang="en-US" dirty="0"/>
              <a:t>Mineral Products </a:t>
            </a:r>
          </a:p>
          <a:p>
            <a:r>
              <a:rPr lang="en-US" dirty="0"/>
              <a:t>Plastics</a:t>
            </a:r>
          </a:p>
          <a:p>
            <a:r>
              <a:rPr lang="en-US" dirty="0"/>
              <a:t>Chemicals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9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BFDF-CA22-E447-835D-D00E4DE6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of Saudi imports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A99A-D682-F349-9ED8-EF9A56AE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imports</a:t>
            </a:r>
          </a:p>
          <a:p>
            <a:r>
              <a:rPr lang="en-US" dirty="0"/>
              <a:t>Highest: 2015 = 655,033 m SAR</a:t>
            </a:r>
          </a:p>
          <a:p>
            <a:r>
              <a:rPr lang="en-US" dirty="0"/>
              <a:t>Lowest: 2011 = 493,449 m SAR</a:t>
            </a:r>
          </a:p>
          <a:p>
            <a:r>
              <a:rPr lang="en-US" dirty="0"/>
              <a:t>2019 = 574,361 m SAR</a:t>
            </a:r>
          </a:p>
          <a:p>
            <a:r>
              <a:rPr lang="en-US" dirty="0"/>
              <a:t>2020= 517,491 m SAR</a:t>
            </a:r>
          </a:p>
          <a:p>
            <a:r>
              <a:rPr lang="en-US" dirty="0"/>
              <a:t>2021 = 578,141 m SAR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7D51D-07B7-E045-901F-BFAF0A8E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15" y="128930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8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D027-8E18-7047-8502-ABD5F2FE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C995FD74-3058-A146-84B4-539EA4C0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94" y="1803654"/>
            <a:ext cx="6082633" cy="2600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326ACB-A6AB-4BEA-8FED-31B411C7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28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By Tons: </a:t>
            </a:r>
          </a:p>
          <a:p>
            <a:r>
              <a:rPr lang="en-US" dirty="0"/>
              <a:t>China, United States,  and India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86D3-CC63-1646-B95D-45C06BA1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Saudi imports in 2020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17C2-A3C8-0243-98D6-6CCD94F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number of Commodities: </a:t>
            </a:r>
          </a:p>
          <a:p>
            <a:r>
              <a:rPr lang="en-US" dirty="0"/>
              <a:t>China, United States, and Germany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CC888D6-F330-074A-87B3-DBB55D49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2" y="4401058"/>
            <a:ext cx="10003766" cy="16093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311A09-17FB-FA42-A6FD-B38DE665C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752" y="2093976"/>
            <a:ext cx="2022476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CFD5-9E0C-CB4F-B106-4AE63154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Top Saudi imports 2018-2021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FC34B-2B9D-9E41-A3FA-5941DA28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8901" y="1498190"/>
            <a:ext cx="4609247" cy="453074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FEC288-2073-4DD7-8BC8-59099900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87689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Machinery, mechanical, &amp; electrical appliances</a:t>
            </a:r>
          </a:p>
          <a:p>
            <a:r>
              <a:rPr lang="en-US" dirty="0"/>
              <a:t>Vehicles, aircraft, &amp; vessels</a:t>
            </a:r>
          </a:p>
          <a:p>
            <a:r>
              <a:rPr lang="en-US" dirty="0"/>
              <a:t>-%30 2020- 2019</a:t>
            </a:r>
          </a:p>
          <a:p>
            <a:r>
              <a:rPr lang="en-US" dirty="0"/>
              <a:t>-%18 2021 - 2019</a:t>
            </a:r>
          </a:p>
          <a:p>
            <a:r>
              <a:rPr lang="en-US" dirty="0"/>
              <a:t>Chemicals</a:t>
            </a:r>
          </a:p>
          <a:p>
            <a:r>
              <a:rPr lang="en-US" dirty="0"/>
              <a:t>Base metals</a:t>
            </a:r>
          </a:p>
          <a:p>
            <a:r>
              <a:rPr lang="en-US" dirty="0"/>
              <a:t>Vegetables products </a:t>
            </a:r>
          </a:p>
        </p:txBody>
      </p:sp>
    </p:spTree>
    <p:extLst>
      <p:ext uri="{BB962C8B-B14F-4D97-AF65-F5344CB8AC3E}">
        <p14:creationId xmlns:p14="http://schemas.microsoft.com/office/powerpoint/2010/main" val="412950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51C-4FFF-1343-9902-32EDB32A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Trends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9029-EFA2-EF4D-B63B-3135450E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Non-oil exports in 2021 highest since 2011!</a:t>
            </a:r>
          </a:p>
          <a:p>
            <a:r>
              <a:rPr lang="en-US" dirty="0"/>
              <a:t>SAR 274.9 B</a:t>
            </a:r>
          </a:p>
        </p:txBody>
      </p:sp>
    </p:spTree>
    <p:extLst>
      <p:ext uri="{BB962C8B-B14F-4D97-AF65-F5344CB8AC3E}">
        <p14:creationId xmlns:p14="http://schemas.microsoft.com/office/powerpoint/2010/main" val="40307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26A6-BA2C-2645-9E3F-877CD87B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Effect on exports &amp;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10F1-0D83-4A40-AE44-5AA4B40CB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Exports:</a:t>
            </a:r>
          </a:p>
          <a:p>
            <a:r>
              <a:rPr lang="en-US" dirty="0"/>
              <a:t>-% 33, 329 Billion drop in exports from 2019 to 2020</a:t>
            </a:r>
          </a:p>
          <a:p>
            <a:r>
              <a:rPr lang="en-US" dirty="0"/>
              <a:t>+% 6, 66.6 Billion increase in exports in 2021 compared to 2019</a:t>
            </a:r>
          </a:p>
          <a:p>
            <a:r>
              <a:rPr lang="en-US" dirty="0"/>
              <a:t>VAT added 163 Billion in 2020</a:t>
            </a:r>
          </a:p>
          <a:p>
            <a:r>
              <a:rPr lang="en-US" dirty="0"/>
              <a:t>VAT added 232 Billion in 2021</a:t>
            </a:r>
          </a:p>
          <a:p>
            <a:r>
              <a:rPr lang="en-US" dirty="0"/>
              <a:t>Imports:</a:t>
            </a:r>
          </a:p>
          <a:p>
            <a:r>
              <a:rPr lang="en-US" dirty="0"/>
              <a:t>2019 = 574,361 m SAR</a:t>
            </a:r>
          </a:p>
          <a:p>
            <a:r>
              <a:rPr lang="en-US"/>
              <a:t>2020= 517,491 m SAR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26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04CF-A48F-0349-AB9C-257127A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EA3C-916B-D04F-A769-4E34723E1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uniformed data, such as sheets, values, and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040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356C-A65A-1A4E-9C59-DAE6E2D5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C6A7-4B69-E244-A97B-0076DB96A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149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0AB3-B0CB-0649-9248-23B1518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much has the Saudi economy been affected by covid-19?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AA9A-A661-C645-A8ED-A7E45B52D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b="1" dirty="0"/>
              <a:t>State the main take-home message at the beginning of your talk</a:t>
            </a:r>
            <a:r>
              <a:rPr lang="en-US" dirty="0"/>
              <a:t>. </a:t>
            </a:r>
          </a:p>
          <a:p>
            <a:r>
              <a:rPr lang="en-US" dirty="0"/>
              <a:t>Over all Exports: (% 33.5 drop) ( SAR 329 B)</a:t>
            </a:r>
          </a:p>
          <a:p>
            <a:r>
              <a:rPr lang="en-US" dirty="0"/>
              <a:t>Lowest in 2020 since 2011</a:t>
            </a:r>
          </a:p>
          <a:p>
            <a:r>
              <a:rPr lang="en-US" dirty="0"/>
              <a:t>Lowest income?</a:t>
            </a:r>
          </a:p>
          <a:p>
            <a:r>
              <a:rPr lang="en-US" dirty="0"/>
              <a:t>Imports:(% 10 drop 2019 to 2020)</a:t>
            </a:r>
          </a:p>
          <a:p>
            <a:r>
              <a:rPr lang="en-US" dirty="0"/>
              <a:t>Mainly:  </a:t>
            </a:r>
          </a:p>
          <a:p>
            <a:r>
              <a:rPr lang="en-US" dirty="0"/>
              <a:t>Mechanical, &amp; electrical appliances</a:t>
            </a:r>
          </a:p>
          <a:p>
            <a:r>
              <a:rPr lang="en-US" dirty="0"/>
              <a:t>Vehicles, aircraft, &amp; vessels</a:t>
            </a:r>
          </a:p>
          <a:p>
            <a:endParaRPr lang="en-US" dirty="0"/>
          </a:p>
          <a:p>
            <a:r>
              <a:rPr lang="en-US" dirty="0"/>
              <a:t>The market became less busy? </a:t>
            </a:r>
          </a:p>
        </p:txBody>
      </p:sp>
    </p:spTree>
    <p:extLst>
      <p:ext uri="{BB962C8B-B14F-4D97-AF65-F5344CB8AC3E}">
        <p14:creationId xmlns:p14="http://schemas.microsoft.com/office/powerpoint/2010/main" val="17430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2860-90C1-F64D-A6E0-0FB3DC34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0F4B-A25A-FB41-BFA2-E0CB821E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/>
              <a:t>https://</a:t>
            </a:r>
            <a:r>
              <a:rPr lang="en-US" sz="1000" dirty="0" err="1"/>
              <a:t>www.datacamp.com</a:t>
            </a:r>
            <a:r>
              <a:rPr lang="en-US" sz="1000" dirty="0"/>
              <a:t>/community/tutorials/</a:t>
            </a:r>
            <a:r>
              <a:rPr lang="en-US" sz="1000" dirty="0" err="1"/>
              <a:t>joining-dataframes-pandas?utm_source</a:t>
            </a:r>
            <a:r>
              <a:rPr lang="en-US" sz="1000" dirty="0"/>
              <a:t>=</a:t>
            </a:r>
            <a:r>
              <a:rPr lang="en-US" sz="1000" dirty="0" err="1"/>
              <a:t>adwords_ppc&amp;utm_medium</a:t>
            </a:r>
            <a:r>
              <a:rPr lang="en-US" sz="1000" dirty="0"/>
              <a:t>=</a:t>
            </a:r>
            <a:r>
              <a:rPr lang="en-US" sz="1000" dirty="0" err="1"/>
              <a:t>cpc&amp;utm_campaignid</a:t>
            </a:r>
            <a:r>
              <a:rPr lang="en-US" sz="1000" dirty="0"/>
              <a:t>=1455363063&amp;utm_adgroupid=65083631748&amp;utm_device=</a:t>
            </a:r>
            <a:r>
              <a:rPr lang="en-US" sz="1000" dirty="0" err="1"/>
              <a:t>c&amp;utm_keyword</a:t>
            </a:r>
            <a:r>
              <a:rPr lang="en-US" sz="1000" dirty="0"/>
              <a:t>=&amp;</a:t>
            </a:r>
            <a:r>
              <a:rPr lang="en-US" sz="1000" dirty="0" err="1"/>
              <a:t>utm_matchtype</a:t>
            </a:r>
            <a:r>
              <a:rPr lang="en-US" sz="1000" dirty="0"/>
              <a:t>=&amp;</a:t>
            </a:r>
            <a:r>
              <a:rPr lang="en-US" sz="1000" dirty="0" err="1"/>
              <a:t>utm_network</a:t>
            </a:r>
            <a:r>
              <a:rPr lang="en-US" sz="1000" dirty="0"/>
              <a:t>=</a:t>
            </a:r>
            <a:r>
              <a:rPr lang="en-US" sz="1000" dirty="0" err="1"/>
              <a:t>g&amp;utm_adpostion</a:t>
            </a:r>
            <a:r>
              <a:rPr lang="en-US" sz="1000" dirty="0"/>
              <a:t>=&amp;</a:t>
            </a:r>
            <a:r>
              <a:rPr lang="en-US" sz="1000" dirty="0" err="1"/>
              <a:t>utm_creative</a:t>
            </a:r>
            <a:r>
              <a:rPr lang="en-US" sz="1000" dirty="0"/>
              <a:t>=332602034358&amp;utm_targetid=aud-299261629574:dsa-429603003980&amp;utm_loc_interest_ms=&amp;</a:t>
            </a:r>
            <a:r>
              <a:rPr lang="en-US" sz="1000" dirty="0" err="1"/>
              <a:t>utm_loc_physical_ms</a:t>
            </a:r>
            <a:r>
              <a:rPr lang="en-US" sz="1000" dirty="0"/>
              <a:t>=9076782&amp;gclid=Cj0KCQiA64GRBhCZARIsAHOLriJSD4EDpEONsNz2t5vVxJNO_KPls4ktLMUG84pZq5K2n9SgY_AgZ1gaAphnEALw_wcB</a:t>
            </a:r>
          </a:p>
          <a:p>
            <a:r>
              <a:rPr lang="en-US" sz="1000" dirty="0">
                <a:hlinkClick r:id="rId2"/>
              </a:rPr>
              <a:t>https://www.opec.org/opec_web/en/about_us/169.htm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https://www.state.gov/u-s-relations-with-saudi-arabia/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https://www.macrotrends.net/2516/wti-crude-oil-prices-10-year-daily-chart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https://www.statista.com/statistics/1026237/saudi-arabia-vat-revenue/</a:t>
            </a:r>
            <a:endParaRPr lang="en-US" sz="1000" dirty="0"/>
          </a:p>
          <a:p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2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EA134-3D0D-3942-BEA9-2AF456EC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9011EC26-2ED8-EB46-8D69-90B2590B9C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814" r="8577" b="3"/>
          <a:stretch/>
        </p:blipFill>
        <p:spPr>
          <a:xfrm>
            <a:off x="6039448" y="2292722"/>
            <a:ext cx="5088800" cy="390715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CF659B-1BB9-5B47-A767-850331DD2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320408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What is the main thing you want us to remember about your talk?</a:t>
            </a:r>
          </a:p>
          <a:p>
            <a:r>
              <a:rPr lang="en-US" dirty="0"/>
              <a:t>What does Saudi Arabia export the most? </a:t>
            </a:r>
          </a:p>
          <a:p>
            <a:r>
              <a:rPr lang="en-US" dirty="0"/>
              <a:t>What is the ratio of oil exports to non-oil exports?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B44D4-1684-D640-AC19-098833719B80}"/>
              </a:ext>
            </a:extLst>
          </p:cNvPr>
          <p:cNvSpPr txBox="1"/>
          <p:nvPr/>
        </p:nvSpPr>
        <p:spPr>
          <a:xfrm>
            <a:off x="3619036" y="5972140"/>
            <a:ext cx="24769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ifpnews.com/views/sliding-crude-prices-expense-alternative-energi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3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53F6-1B2D-1B4E-92F3-139CAA47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Saudi Arabia?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EBE0-2135-1947-ADD8-F0A26D1A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 of G20 (Group of twenty world’s leading economies)</a:t>
            </a:r>
          </a:p>
          <a:p>
            <a:r>
              <a:rPr lang="en-US" dirty="0"/>
              <a:t>Member of OPEC (Organization of the Petroleum Exporting Countries)</a:t>
            </a:r>
          </a:p>
          <a:p>
            <a:r>
              <a:rPr lang="en-US" dirty="0"/>
              <a:t>World’s second largest reserves of oil.</a:t>
            </a:r>
          </a:p>
          <a:p>
            <a:r>
              <a:rPr lang="en-US" dirty="0"/>
              <a:t>Strategic location (Asia, Africa, and Europe)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2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EF924-A296-DD46-87DE-344596A3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C0D0-F2BF-CF45-A799-4BFC652A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Volume of Saudi exports</a:t>
            </a:r>
          </a:p>
          <a:p>
            <a:r>
              <a:rPr lang="en-US" sz="1800" dirty="0"/>
              <a:t>Top Saudi exports</a:t>
            </a:r>
          </a:p>
          <a:p>
            <a:r>
              <a:rPr lang="en-US" sz="1800" dirty="0"/>
              <a:t>Volume of Saudi imports</a:t>
            </a:r>
          </a:p>
          <a:p>
            <a:r>
              <a:rPr lang="en-US" sz="1800" dirty="0"/>
              <a:t>Top Saudi imports </a:t>
            </a:r>
          </a:p>
          <a:p>
            <a:r>
              <a:rPr lang="en-US" sz="1800" dirty="0"/>
              <a:t>Statistical Trends</a:t>
            </a:r>
          </a:p>
          <a:p>
            <a:r>
              <a:rPr lang="en-US" sz="1800" dirty="0"/>
              <a:t>Conclusion</a:t>
            </a:r>
          </a:p>
          <a:p>
            <a:endParaRPr lang="en-US" sz="18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D6B3612-D373-A34E-A63F-1EC400418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371" r="14859" b="-2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3924D0-8092-A44D-8832-F6CF33F693D5}"/>
              </a:ext>
            </a:extLst>
          </p:cNvPr>
          <p:cNvSpPr txBox="1"/>
          <p:nvPr/>
        </p:nvSpPr>
        <p:spPr>
          <a:xfrm>
            <a:off x="9388027" y="6657945"/>
            <a:ext cx="2803973" cy="2000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://www.thatswhatsheread.net/2012/10/2012-ytd-reading-sta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D48A88-6A60-804E-A667-C05D0E21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1310" y="1667858"/>
            <a:ext cx="3565495" cy="3078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8AF909-3D1C-7C45-A71B-662E23B1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Volume of Saudi exports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7223-10D6-0D41-B265-E6AD07B3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52" y="1906637"/>
            <a:ext cx="10058400" cy="4050792"/>
          </a:xfrm>
        </p:spPr>
        <p:txBody>
          <a:bodyPr/>
          <a:lstStyle/>
          <a:p>
            <a:r>
              <a:rPr lang="en-US" dirty="0"/>
              <a:t>Total exports from 2011- 2021 (SAR 11,586 B)</a:t>
            </a:r>
          </a:p>
          <a:p>
            <a:r>
              <a:rPr lang="en-US" dirty="0"/>
              <a:t>Oil exports %80 (SAR 9,294 B) </a:t>
            </a:r>
          </a:p>
          <a:p>
            <a:r>
              <a:rPr lang="en-US" dirty="0"/>
              <a:t>Non-Oil exports %20 (SAR 2,292 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6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33DF-D15F-3C45-9276-6030CEFF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00" y="484632"/>
            <a:ext cx="7495874" cy="1609344"/>
          </a:xfrm>
        </p:spPr>
        <p:txBody>
          <a:bodyPr>
            <a:normAutofit/>
          </a:bodyPr>
          <a:lstStyle/>
          <a:p>
            <a:r>
              <a:rPr lang="en-US" dirty="0"/>
              <a:t>Top Saudi exports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A1AEF-8091-7049-83C0-FD9B09F5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00" y="2121408"/>
            <a:ext cx="6993716" cy="4050792"/>
          </a:xfrm>
        </p:spPr>
        <p:txBody>
          <a:bodyPr>
            <a:normAutofit/>
          </a:bodyPr>
          <a:lstStyle/>
          <a:p>
            <a:r>
              <a:rPr lang="en-US" dirty="0"/>
              <a:t>Oil</a:t>
            </a:r>
          </a:p>
          <a:p>
            <a:r>
              <a:rPr lang="en-US" dirty="0"/>
              <a:t>Oil exports %80 </a:t>
            </a:r>
          </a:p>
          <a:p>
            <a:r>
              <a:rPr lang="en-US" dirty="0"/>
              <a:t>Big drop of  oil exports VALUE after 2014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BE839-04FE-734B-9992-1A93CDC0B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r="5324"/>
          <a:stretch/>
        </p:blipFill>
        <p:spPr>
          <a:xfrm>
            <a:off x="7534275" y="801974"/>
            <a:ext cx="4657725" cy="312766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4C4075A-2B90-0C4F-AAA8-77D93A64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3" y="3973068"/>
            <a:ext cx="8402129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B933-338E-5847-8A29-4EB7A704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8DDB-4DA6-5145-9E9F-D0AD3A41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(2012) =  SAR 1265.6 B </a:t>
            </a:r>
          </a:p>
          <a:p>
            <a:r>
              <a:rPr lang="en-US" dirty="0"/>
              <a:t>2012 Average Price = $ 94</a:t>
            </a:r>
          </a:p>
          <a:p>
            <a:r>
              <a:rPr lang="en-US" dirty="0"/>
              <a:t>Mean = SAR 1054 B</a:t>
            </a:r>
          </a:p>
          <a:p>
            <a:r>
              <a:rPr lang="en-US" dirty="0"/>
              <a:t>Lowest (2020) = SAR 652 B</a:t>
            </a:r>
          </a:p>
          <a:p>
            <a:r>
              <a:rPr lang="en-US" dirty="0"/>
              <a:t>2020 Average Price = $ 40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818BE-C60A-B64A-BC81-2E06CE77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2193" y="1489051"/>
            <a:ext cx="3565495" cy="30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1D0-DBA3-5344-8F28-2DA0F0EB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Oil Price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835D23-BCB3-4C3A-9AF1-C320DA52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Highest Average Price = 2013 ($ 98)</a:t>
            </a:r>
          </a:p>
          <a:p>
            <a:endParaRPr lang="en-US" dirty="0"/>
          </a:p>
          <a:p>
            <a:r>
              <a:rPr lang="en-US" dirty="0"/>
              <a:t>Lowest Average price = 2020 ($40)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D9ED65-34C8-2C44-936F-8DB01318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32" y="1581913"/>
            <a:ext cx="477316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2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6170</TotalTime>
  <Words>754</Words>
  <Application>Microsoft Macintosh PowerPoint</Application>
  <PresentationFormat>Widescreen</PresentationFormat>
  <Paragraphs>117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Rockwell</vt:lpstr>
      <vt:lpstr>Rockwell Condensed</vt:lpstr>
      <vt:lpstr>Rockwell Extra Bold</vt:lpstr>
      <vt:lpstr>Wingdings</vt:lpstr>
      <vt:lpstr>Wood Type</vt:lpstr>
      <vt:lpstr>trading Volume of Saudi Arabia</vt:lpstr>
      <vt:lpstr>How much has the Saudi economy been affected by covid-19?</vt:lpstr>
      <vt:lpstr>Introduction</vt:lpstr>
      <vt:lpstr>Why Saudi Arabia?</vt:lpstr>
      <vt:lpstr>Outline</vt:lpstr>
      <vt:lpstr>Volume of Saudi exports </vt:lpstr>
      <vt:lpstr>Top Saudi exports </vt:lpstr>
      <vt:lpstr>Oil Exports</vt:lpstr>
      <vt:lpstr>Oil Price</vt:lpstr>
      <vt:lpstr>Non-Oil exports</vt:lpstr>
      <vt:lpstr>Non-Oil exports</vt:lpstr>
      <vt:lpstr>Volume of Saudi imports </vt:lpstr>
      <vt:lpstr>Top Saudi imports in 2020 </vt:lpstr>
      <vt:lpstr>Top Saudi imports in 2020 </vt:lpstr>
      <vt:lpstr>Top Saudi imports 2018-2021</vt:lpstr>
      <vt:lpstr>Statistical Trends </vt:lpstr>
      <vt:lpstr>Covid-19 Effect on exports &amp; imports</vt:lpstr>
      <vt:lpstr>Problems encountered </vt:lpstr>
      <vt:lpstr>Conclusion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 of trading in Saudi Arabia</dc:title>
  <dc:creator>Abusabaeen, Ahmad</dc:creator>
  <cp:lastModifiedBy>Abusabaeen, Ahmad</cp:lastModifiedBy>
  <cp:revision>10</cp:revision>
  <dcterms:created xsi:type="dcterms:W3CDTF">2022-03-03T12:16:33Z</dcterms:created>
  <dcterms:modified xsi:type="dcterms:W3CDTF">2022-03-07T21:18:21Z</dcterms:modified>
</cp:coreProperties>
</file>